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7" r:id="rId2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81"/>
  </p:normalViewPr>
  <p:slideViewPr>
    <p:cSldViewPr snapToGrid="0">
      <p:cViewPr varScale="1">
        <p:scale>
          <a:sx n="39" d="100"/>
          <a:sy n="39" d="100"/>
        </p:scale>
        <p:origin x="22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BE401FEE-E639-4836-8F71-069CB64D4443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D0A12E26-2316-43EA-B17A-16CCBD086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913078-FBCE-C893-39D1-965908D0E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AD1D4C-DD57-93E1-F4EB-E84B68363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DFC080-4842-BA4B-7312-F7BB45611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3DE55B-C149-D8B7-DFBC-3162EDFF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696398-9955-9600-3D30-EC5730F1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83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8D3BA8-8949-8606-D262-5F36A265C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7B17F2-34B7-4467-240E-C13E17755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3A41B3-CEE1-ACD7-CD83-667FA57AB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83A8DC-A28A-0084-2895-1F502B2D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37C86C-299D-83AB-7AC9-C0B795D9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84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B07AABF-6A7F-8D09-92AF-DFEAF859DE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9E852B-5CBE-BAD2-7C33-B43EB47477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FC2239-561F-2524-6EF1-E24592DF4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C7CEED-E82C-FE8A-4719-81A592A2A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7F12B1-79D1-9B85-BA71-8D622BA5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65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86808F-A2C7-BDB6-08FB-8981E5588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5766A1-5C5D-1CF8-6651-BA4DD3C2D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2F29F4-E725-C18C-CA19-82CD84C17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CC58F2-CF79-85FF-C25E-9945220B8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E308A9-DD60-6CD0-3CD5-2B8A5E1BF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401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DA45E1-6C7D-48FB-B6AF-F3F199B47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5D8083-B068-0B4B-57F0-EC403A138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82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82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01FC1B-B96B-0F83-D4FE-50218BA8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F1D2E5-ACFA-45C8-0559-5AA6F3C12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D45582-B32D-4755-EC5C-7A9E1658D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55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E9BE1-FC71-7C88-B5CD-2BF8FDB1E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F16AEF-A41E-0734-FB6B-CA281E865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EDA09A-29EE-9300-6ED9-F8025C7BA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B94CE3-6553-162F-038B-DBDE68A3D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1C3CFF-9DFC-3B79-7019-CF7F1CC08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414386-E434-DCBF-ADAD-8CEEE9BF6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24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28A049-E80F-552B-B7BF-27EE49E2F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AC1AD4-DFBB-5B4D-8E35-F7AD6EDD5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E1C9CC-63C5-E64B-87CE-A79BEC3B9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3A7079E-6BA8-6080-9F66-70FB22AD9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B63A422-E637-44A3-A02B-67A95DB54F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CEFE2E-14B5-E2A4-FC73-8C8496EF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A845E1D-6CE0-5A3E-9DCD-674CF8C9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D4D0DC9-D29D-16AF-FD83-E0BADD33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147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BDD95-0D33-CCB8-0DDA-7A92B1A2F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3A47F71-B8F6-7B53-8080-EBCBF8397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BE49D9-21F9-A4BE-9626-D1BE140B6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7968EF-1FBF-759F-72BB-009FCD021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447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BF7B6FD-8DCC-FE5D-5E9B-86DEAEFE2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A08E20-700B-890D-4059-DF5DA981A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8B7990B-4334-37E6-D408-8D0716806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18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7A5C6A-A856-D06B-6CD7-BC86AFB5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E4CD60-32D3-0A4D-8CC0-CCE20486C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0D2A32-C928-4313-DC2A-1291E0ECF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9B1694-1FEB-61B1-142D-FC5399A6E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F06A7C-3A0F-D3A8-DD38-C4B775099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C4A83C-DFE6-D566-B6A4-F0CC3E5D9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98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E7051B-ACAB-2AEB-1D59-CEEB6FAA2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E1416C8-BB69-A315-45AD-D0A4E98157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B20162-5123-F054-AD10-3E50F12D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0123C1-7ACB-2AE5-B9FD-5098DA9D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EE8E-6B52-369C-7D95-FD7303A0E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C68369-F06D-F226-6AD3-8A8F68C8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02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8581C39-E12E-5F9C-DBA4-48D0E1785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831F66-9950-CA9A-8245-9B0FF2135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1ABB92-3FDF-C82A-34C9-E510594E3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7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F8CF0E-C548-D34F-8E60-B50874A657D4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CFE956-2AAC-3134-CAD4-D069C5A46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7EF661-AC26-3E26-E8C1-79BD73442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AD73D0-45B8-AA4A-B30D-E2CBECEA92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81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5FAF3-3FE8-78C7-D7D7-E6D3358F4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DC0FCAE5-C4B0-0E0A-50EF-118377638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178" y="146104"/>
            <a:ext cx="1397644" cy="792000"/>
          </a:xfrm>
          <a:prstGeom prst="rect">
            <a:avLst/>
          </a:prstGeom>
        </p:spPr>
      </p:pic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1DE9B7ED-3B56-00AA-F268-00A93435D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794355"/>
              </p:ext>
            </p:extLst>
          </p:nvPr>
        </p:nvGraphicFramePr>
        <p:xfrm>
          <a:off x="317525" y="4850296"/>
          <a:ext cx="6222951" cy="4860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2377480840"/>
                    </a:ext>
                  </a:extLst>
                </a:gridCol>
                <a:gridCol w="404605">
                  <a:extLst>
                    <a:ext uri="{9D8B030D-6E8A-4147-A177-3AD203B41FA5}">
                      <a16:colId xmlns:a16="http://schemas.microsoft.com/office/drawing/2014/main" val="250221597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849117058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816626426"/>
                    </a:ext>
                  </a:extLst>
                </a:gridCol>
                <a:gridCol w="706346">
                  <a:extLst>
                    <a:ext uri="{9D8B030D-6E8A-4147-A177-3AD203B41FA5}">
                      <a16:colId xmlns:a16="http://schemas.microsoft.com/office/drawing/2014/main" val="102079396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402875341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1862201669"/>
                    </a:ext>
                  </a:extLst>
                </a:gridCol>
              </a:tblGrid>
              <a:tr h="34824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畑名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植樹年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栽培品種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AVA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>
                          <a:effectLst/>
                        </a:rPr>
                        <a:t>標高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総面積 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ja-JP" altLang="en-US" sz="900" u="none" strike="noStrike" dirty="0">
                          <a:effectLst/>
                        </a:rPr>
                        <a:t>栽培面積）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土壌タイプ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1935074541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marL="0" lvl="1" indent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Winery Hill Estate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 dirty="0">
                          <a:effectLst/>
                        </a:rPr>
                        <a:t>2000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  </a:t>
                      </a:r>
                    </a:p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Chardonnay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Dundee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236–283m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60.30ha (16.59)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主に火山性土壌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>
                          <a:effectLst/>
                        </a:rPr>
                        <a:t>Jory)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671535381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ワイナリー＆ホスピタリティ施設のある高標高区画。長いハングタイムで複雑性。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563810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Triple Crown Estate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 dirty="0">
                          <a:effectLst/>
                        </a:rPr>
                        <a:t>2014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   </a:t>
                      </a:r>
                    </a:p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Chardonnay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Dundee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227–274m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31.97ha (9.71)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火山性土壌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>
                          <a:effectLst/>
                        </a:rPr>
                        <a:t>Jory)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3782889893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ダンディ・ヒルズの山頂付近。</a:t>
                      </a:r>
                      <a:r>
                        <a:rPr lang="en" altLang="ja-JP" sz="900" u="none" strike="noStrike" dirty="0">
                          <a:effectLst/>
                        </a:rPr>
                        <a:t>Evenstad/Winery Hill</a:t>
                      </a:r>
                      <a:r>
                        <a:rPr lang="ja-JP" altLang="en-US" sz="900" u="none" strike="noStrike" dirty="0">
                          <a:effectLst/>
                        </a:rPr>
                        <a:t>に続く</a:t>
                      </a:r>
                      <a:r>
                        <a:rPr lang="en-US" altLang="ja-JP" sz="900" u="none" strike="noStrike" dirty="0">
                          <a:effectLst/>
                        </a:rPr>
                        <a:t>3</a:t>
                      </a:r>
                      <a:r>
                        <a:rPr lang="ja-JP" altLang="en-US" sz="900" u="none" strike="noStrike" dirty="0">
                          <a:effectLst/>
                        </a:rPr>
                        <a:t>つ目の“冠”で最も高標高。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2500774196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Evenstad Estate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 dirty="0">
                          <a:effectLst/>
                        </a:rPr>
                        <a:t>1993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  </a:t>
                      </a:r>
                    </a:p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Chardonnay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Dundee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158–251m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57.47ha (33.99)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主に火山性土壌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>
                          <a:effectLst/>
                        </a:rPr>
                        <a:t>Jory)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MS Gothic" panose="020B0609070205080204" pitchFamily="49" charset="-128"/>
                        <a:ea typeface="MS Gothic" panose="020B0609070205080204" pitchFamily="49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3018321617"/>
                  </a:ext>
                </a:extLst>
              </a:tr>
              <a:tr h="348244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ダンディ・ヒルズ南端の山頂。</a:t>
                      </a:r>
                      <a:r>
                        <a:rPr lang="en" sz="900" u="none" strike="noStrike" dirty="0">
                          <a:effectLst/>
                        </a:rPr>
                        <a:t>Mark Bradford, Grace, Fleur de Lis, Gold Eagle, Côte Sud, Clos du Soleil, Etoile </a:t>
                      </a:r>
                      <a:r>
                        <a:rPr lang="ja-JP" altLang="en-US" sz="900" u="none" strike="noStrike" dirty="0">
                          <a:effectLst/>
                        </a:rPr>
                        <a:t>等</a:t>
                      </a:r>
                      <a:endParaRPr lang="en-US" altLang="ja-JP" sz="900" u="none" strike="noStrike" dirty="0">
                        <a:effectLst/>
                      </a:endParaRPr>
                    </a:p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ja-JP" sz="900" u="none" strike="noStrike" dirty="0">
                          <a:effectLst/>
                        </a:rPr>
                        <a:t>  </a:t>
                      </a:r>
                      <a:r>
                        <a:rPr lang="ja-JP" altLang="en-US" sz="900" u="none" strike="noStrike" dirty="0">
                          <a:effectLst/>
                        </a:rPr>
                        <a:t>を含む</a:t>
                      </a:r>
                      <a:r>
                        <a:rPr lang="en-US" altLang="ja-JP" sz="900" u="none" strike="noStrike" dirty="0">
                          <a:effectLst/>
                        </a:rPr>
                        <a:t>7</a:t>
                      </a:r>
                      <a:r>
                        <a:rPr lang="ja-JP" altLang="en-US" sz="900" u="none" strike="noStrike" dirty="0">
                          <a:effectLst/>
                        </a:rPr>
                        <a:t>区画。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707117"/>
                  </a:ext>
                </a:extLst>
              </a:tr>
              <a:tr h="448912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Two Barns Vineyard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>
                          <a:effectLst/>
                        </a:rPr>
                        <a:t>2000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Dundee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91–122m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87.01ha (15.38)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海洋性堆積土壌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 err="1">
                          <a:effectLst/>
                        </a:rPr>
                        <a:t>Willakenzie</a:t>
                      </a:r>
                      <a:r>
                        <a:rPr lang="en" sz="900" u="none" strike="noStrike" dirty="0">
                          <a:effectLst/>
                        </a:rPr>
                        <a:t>) &amp; </a:t>
                      </a:r>
                      <a:r>
                        <a:rPr lang="ja-JP" altLang="en-US" sz="900" u="none" strike="noStrike" dirty="0">
                          <a:effectLst/>
                        </a:rPr>
                        <a:t>火山性土壌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 </a:t>
                      </a:r>
                      <a:r>
                        <a:rPr lang="en" sz="900" u="none" strike="noStrike" dirty="0">
                          <a:effectLst/>
                        </a:rPr>
                        <a:t>Jory)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691576425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地質境界帯（海洋性の堆積土壌→火山性）。</a:t>
                      </a:r>
                      <a:r>
                        <a:rPr lang="en" sz="900" u="none" strike="noStrike" dirty="0">
                          <a:effectLst/>
                        </a:rPr>
                        <a:t>Dijon/Pommard/</a:t>
                      </a:r>
                      <a:r>
                        <a:rPr lang="en" sz="900" u="none" strike="noStrike" dirty="0" err="1">
                          <a:effectLst/>
                        </a:rPr>
                        <a:t>Wädenswil</a:t>
                      </a:r>
                      <a:r>
                        <a:rPr lang="ja-JP" altLang="en-US" sz="900" u="none" strike="noStrike" dirty="0">
                          <a:effectLst/>
                        </a:rPr>
                        <a:t>等の</a:t>
                      </a:r>
                      <a:r>
                        <a:rPr lang="en" sz="900" u="none" strike="noStrike" dirty="0">
                          <a:effectLst/>
                        </a:rPr>
                        <a:t>PN</a:t>
                      </a:r>
                      <a:r>
                        <a:rPr lang="ja-JP" altLang="en-US" sz="900" u="none" strike="noStrike" dirty="0">
                          <a:effectLst/>
                        </a:rPr>
                        <a:t>クローン。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 hMerge="1"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2422536878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spc="-20" baseline="0" dirty="0">
                          <a:effectLst/>
                        </a:rPr>
                        <a:t>  Jerusalem Hill Vineyard</a:t>
                      </a:r>
                      <a:endParaRPr lang="en" sz="900" b="1" i="0" u="none" strike="noStrike" spc="-2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>
                          <a:effectLst/>
                        </a:rPr>
                        <a:t>2000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Eola-Amity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>
                          <a:effectLst/>
                        </a:rPr>
                        <a:t>61–91m</a:t>
                      </a:r>
                      <a:endParaRPr lang="en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36.42ha (23.88)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洪水性堆積土壌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>
                          <a:effectLst/>
                        </a:rPr>
                        <a:t>Woodburn)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3801223683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最も低標高。風から守られた南向き斜面。約</a:t>
                      </a:r>
                      <a:r>
                        <a:rPr lang="en-US" altLang="ja-JP" sz="900" u="none" strike="noStrike" dirty="0">
                          <a:effectLst/>
                        </a:rPr>
                        <a:t>2</a:t>
                      </a:r>
                      <a:r>
                        <a:rPr lang="ja-JP" altLang="en-US" sz="900" u="none" strike="noStrike" dirty="0">
                          <a:effectLst/>
                        </a:rPr>
                        <a:t>万</a:t>
                      </a:r>
                      <a:r>
                        <a:rPr lang="en-US" altLang="ja-JP" sz="900" u="none" strike="noStrike" dirty="0">
                          <a:effectLst/>
                        </a:rPr>
                        <a:t>〜1.5</a:t>
                      </a:r>
                      <a:r>
                        <a:rPr lang="ja-JP" altLang="en-US" sz="900" u="none" strike="noStrike" dirty="0">
                          <a:effectLst/>
                        </a:rPr>
                        <a:t>万年前のミズーラ洪水堆積由来で豊潤＆スパイシー。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021991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King Creek Vineyard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>
                          <a:effectLst/>
                        </a:rPr>
                        <a:t>2020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  </a:t>
                      </a:r>
                    </a:p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Chardonnay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Eola-Amity Hills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>
                          <a:effectLst/>
                        </a:rPr>
                        <a:t>126–155m</a:t>
                      </a:r>
                      <a:endParaRPr lang="en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17.40ha (8.50)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火山性土壌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 </a:t>
                      </a:r>
                      <a:r>
                        <a:rPr lang="en" sz="900" u="none" strike="noStrike" dirty="0">
                          <a:effectLst/>
                        </a:rPr>
                        <a:t>Jory)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702394062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イオラ・アミティの</a:t>
                      </a:r>
                      <a:r>
                        <a:rPr lang="en" sz="900" u="none" strike="noStrike" dirty="0">
                          <a:effectLst/>
                        </a:rPr>
                        <a:t>Jory</a:t>
                      </a:r>
                      <a:r>
                        <a:rPr lang="ja-JP" altLang="en-US" sz="900" u="none" strike="noStrike" dirty="0">
                          <a:effectLst/>
                        </a:rPr>
                        <a:t>土壌。元クリスマスツリー農場。</a:t>
                      </a:r>
                      <a:r>
                        <a:rPr lang="en" sz="900" u="none" strike="noStrike" dirty="0">
                          <a:effectLst/>
                        </a:rPr>
                        <a:t>Dundee Hills</a:t>
                      </a:r>
                      <a:r>
                        <a:rPr lang="ja-JP" altLang="en-US" sz="900" u="none" strike="noStrike" dirty="0">
                          <a:effectLst/>
                        </a:rPr>
                        <a:t>外で初のシャルドネ。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106191"/>
                  </a:ext>
                </a:extLst>
              </a:tr>
              <a:tr h="348244">
                <a:tc>
                  <a:txBody>
                    <a:bodyPr/>
                    <a:lstStyle/>
                    <a:p>
                      <a:pPr lvl="0" algn="l" fontAlgn="ctr">
                        <a:buNone/>
                      </a:pPr>
                      <a:r>
                        <a:rPr lang="en" sz="900" b="1" u="none" strike="noStrike" dirty="0">
                          <a:effectLst/>
                        </a:rPr>
                        <a:t>  Abbey Oaks Vineyard</a:t>
                      </a:r>
                      <a:endParaRPr lang="en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ja-JP" sz="900" u="none" strike="noStrike">
                          <a:effectLst/>
                        </a:rPr>
                        <a:t>2012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  Pinot Noir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Yamhill-Carlton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>
                          <a:effectLst/>
                        </a:rPr>
                        <a:t>67–98m</a:t>
                      </a:r>
                      <a:endParaRPr lang="en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" sz="900" u="none" strike="noStrike" dirty="0">
                          <a:effectLst/>
                        </a:rPr>
                        <a:t>16.19ha (11.33)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海洋性堆積土壌</a:t>
                      </a:r>
                      <a:r>
                        <a:rPr lang="en-US" altLang="ja-JP" sz="900" u="none" strike="noStrike" dirty="0">
                          <a:effectLst/>
                        </a:rPr>
                        <a:t>(</a:t>
                      </a:r>
                      <a:r>
                        <a:rPr lang="en" sz="900" u="none" strike="noStrike" dirty="0">
                          <a:effectLst/>
                        </a:rPr>
                        <a:t>Willakenzie)</a:t>
                      </a:r>
                      <a:endParaRPr lang="en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 anchor="ctr"/>
                </a:tc>
                <a:extLst>
                  <a:ext uri="{0D108BD9-81ED-4DB2-BD59-A6C34878D82A}">
                    <a16:rowId xmlns:a16="http://schemas.microsoft.com/office/drawing/2014/main" val="216387411"/>
                  </a:ext>
                </a:extLst>
              </a:tr>
              <a:tr h="270856">
                <a:tc gridSpan="7">
                  <a:txBody>
                    <a:bodyPr/>
                    <a:lstStyle/>
                    <a:p>
                      <a:pPr lvl="0" algn="l" fontAlgn="ctr">
                        <a:lnSpc>
                          <a:spcPct val="100000"/>
                        </a:lnSpc>
                        <a:buNone/>
                      </a:pPr>
                      <a:r>
                        <a:rPr lang="ja-JP" altLang="en-US" sz="900" u="none" strike="noStrike" dirty="0">
                          <a:effectLst/>
                        </a:rPr>
                        <a:t>  南向きの日当たりの良い斜面。堆積由来のミネラル感、温暖で早熟傾向。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</a:endParaRPr>
                    </a:p>
                  </a:txBody>
                  <a:tcPr marL="6179" marR="6179" marT="6179" marB="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131060"/>
                  </a:ext>
                </a:extLst>
              </a:tr>
            </a:tbl>
          </a:graphicData>
        </a:graphic>
      </p:graphicFrame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3647607-BC7D-11FC-2531-1861C4D90CB3}"/>
              </a:ext>
            </a:extLst>
          </p:cNvPr>
          <p:cNvSpPr txBox="1"/>
          <p:nvPr/>
        </p:nvSpPr>
        <p:spPr>
          <a:xfrm>
            <a:off x="1014817" y="1105475"/>
            <a:ext cx="1628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Dundee Hills</a:t>
            </a:r>
            <a:r>
              <a:rPr kumimoji="1" lang="ja-JP" altLang="en-US" sz="1100" dirty="0"/>
              <a:t>の自社畑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0814869-DE1F-D0BB-2B7A-AEF9717BEBC1}"/>
              </a:ext>
            </a:extLst>
          </p:cNvPr>
          <p:cNvSpPr txBox="1"/>
          <p:nvPr/>
        </p:nvSpPr>
        <p:spPr>
          <a:xfrm>
            <a:off x="3959714" y="1105475"/>
            <a:ext cx="2141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Evenstad Estate</a:t>
            </a:r>
            <a:r>
              <a:rPr kumimoji="1" lang="ja-JP" altLang="en-US" sz="1100" dirty="0"/>
              <a:t>の各ブロック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4B07EB0-1F75-F774-56AB-0D5A20414A50}"/>
              </a:ext>
            </a:extLst>
          </p:cNvPr>
          <p:cNvSpPr txBox="1"/>
          <p:nvPr/>
        </p:nvSpPr>
        <p:spPr>
          <a:xfrm>
            <a:off x="2273876" y="4616310"/>
            <a:ext cx="2310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Domaine Serene</a:t>
            </a:r>
            <a:r>
              <a:rPr kumimoji="1" lang="ja-JP" altLang="en-US" sz="1100" dirty="0"/>
              <a:t>の自社畑の特徴</a:t>
            </a:r>
          </a:p>
        </p:txBody>
      </p:sp>
      <p:pic>
        <p:nvPicPr>
          <p:cNvPr id="3" name="図 2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68D99C6C-93BA-541F-B93B-8C12BC83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884" y="1354586"/>
            <a:ext cx="3019592" cy="3096000"/>
          </a:xfrm>
          <a:prstGeom prst="rect">
            <a:avLst/>
          </a:prstGeom>
        </p:spPr>
      </p:pic>
      <p:pic>
        <p:nvPicPr>
          <p:cNvPr id="2" name="図 1" descr="マップ&#10;&#10;AI 生成コンテンツは誤りを含む可能性があります。">
            <a:extLst>
              <a:ext uri="{FF2B5EF4-FFF2-40B4-BE49-F238E27FC236}">
                <a16:creationId xmlns:a16="http://schemas.microsoft.com/office/drawing/2014/main" id="{6CA3AA18-8723-3DB8-15DE-A19C12BE0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24" y="1354586"/>
            <a:ext cx="3023558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84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352</Words>
  <Application>Microsoft Office PowerPoint</Application>
  <PresentationFormat>A4 210 x 297 mm</PresentationFormat>
  <Paragraphs>71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MS Gothic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Orca International-2</dc:creator>
  <cp:lastModifiedBy>Orca International</cp:lastModifiedBy>
  <cp:revision>8</cp:revision>
  <cp:lastPrinted>2025-10-14T06:57:20Z</cp:lastPrinted>
  <dcterms:created xsi:type="dcterms:W3CDTF">2025-10-13T02:51:11Z</dcterms:created>
  <dcterms:modified xsi:type="dcterms:W3CDTF">2025-10-17T06:34:41Z</dcterms:modified>
</cp:coreProperties>
</file>